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0"/>
  </p:notesMasterIdLst>
  <p:sldIdLst>
    <p:sldId id="256" r:id="rId2"/>
    <p:sldId id="257" r:id="rId3"/>
    <p:sldId id="274" r:id="rId4"/>
    <p:sldId id="258" r:id="rId5"/>
    <p:sldId id="276" r:id="rId6"/>
    <p:sldId id="259" r:id="rId7"/>
    <p:sldId id="278" r:id="rId8"/>
    <p:sldId id="273" r:id="rId9"/>
  </p:sldIdLst>
  <p:sldSz cx="12192000" cy="6858000"/>
  <p:notesSz cx="7010400" cy="9296400"/>
  <p:embeddedFontLst>
    <p:embeddedFont>
      <p:font typeface="Calibri" panose="020F0502020204030204" pitchFamily="34" charset="0"/>
      <p:regular r:id="rId11"/>
      <p:bold r:id="rId12"/>
      <p:italic r:id="rId13"/>
      <p:boldItalic r:id="rId14"/>
    </p:embeddedFont>
    <p:embeddedFont>
      <p:font typeface="Helvetica" panose="020B0604020202020204"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Montserrat ExtraBold" panose="00000900000000000000" pitchFamily="2" charset="0"/>
      <p:bold r:id="rId23"/>
      <p:italic r:id="rId24"/>
      <p:boldItalic r:id="rId25"/>
    </p:embeddedFont>
    <p:embeddedFont>
      <p:font typeface="Montserrat Medium" panose="00000600000000000000" pitchFamily="2"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82" d="100"/>
          <a:sy n="82" d="100"/>
        </p:scale>
        <p:origin x="4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21" Type="http://schemas.openxmlformats.org/officeDocument/2006/relationships/font" Target="fonts/font1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52136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1828800" y="3733800"/>
            <a:ext cx="9093900" cy="218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Title   : Disease Prediction Using Machine Learning</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D966"/>
                </a:solidFill>
                <a:latin typeface="Calibri"/>
                <a:ea typeface="Calibri"/>
                <a:cs typeface="Calibri"/>
                <a:sym typeface="Calibri"/>
              </a:rPr>
              <a:t>Team No: B13</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Guide : </a:t>
            </a:r>
            <a:r>
              <a:rPr lang="en-US" sz="2400" dirty="0">
                <a:solidFill>
                  <a:srgbClr val="FFD966"/>
                </a:solidFill>
                <a:latin typeface="Calibri"/>
                <a:ea typeface="Calibri"/>
                <a:cs typeface="Calibri"/>
                <a:sym typeface="Calibri"/>
              </a:rPr>
              <a:t>Prof. Kokila Paramanandam</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Team  </a:t>
            </a:r>
            <a:r>
              <a:rPr lang="en-US" sz="2400" dirty="0">
                <a:solidFill>
                  <a:srgbClr val="FFD966"/>
                </a:solidFill>
                <a:latin typeface="Calibri"/>
                <a:ea typeface="Calibri"/>
                <a:cs typeface="Calibri"/>
                <a:sym typeface="Calibri"/>
              </a:rPr>
              <a:t>with SRNs :</a:t>
            </a: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PES2UG20CS225 – NILESH RAVICHANDRAN</a:t>
            </a: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D966"/>
                </a:solidFill>
                <a:latin typeface="Calibri"/>
                <a:ea typeface="Calibri"/>
                <a:cs typeface="Calibri"/>
                <a:sym typeface="Calibri"/>
              </a:rPr>
              <a:t>PES2UG20CS226 – NIRANJAN RAO SS</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5" y="2600125"/>
            <a:ext cx="7667700" cy="859500"/>
          </a:xfrm>
          <a:prstGeom prst="rect">
            <a:avLst/>
          </a:prstGeom>
        </p:spPr>
        <p:txBody>
          <a:bodyPr spcFirstLastPara="1" wrap="square" lIns="121900" tIns="121900" rIns="121900" bIns="121900" anchor="b" anchorCtr="0">
            <a:noAutofit/>
          </a:bodyPr>
          <a:lstStyle/>
          <a:p>
            <a:r>
              <a:rPr lang="en-US" sz="4400" dirty="0"/>
              <a:t>Disease Prediction Using Machine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282182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lang="en-US" sz="2800" dirty="0">
              <a:solidFill>
                <a:schemeClr val="accen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r>
              <a:rPr lang="en-US" sz="2800" dirty="0">
                <a:solidFill>
                  <a:schemeClr val="accent1"/>
                </a:solidFill>
                <a:latin typeface="Calibri"/>
                <a:ea typeface="Calibri"/>
                <a:cs typeface="Calibri"/>
                <a:sym typeface="Calibri"/>
              </a:rPr>
              <a:t>The aim of this project is to implement a machine learning model that can efficiently predict the disease of a human, based on the symptoms that he/she possesses. We try and define a function that can take symptoms as input, predict the disease based on those symptoms by using the trained models.</a:t>
            </a:r>
            <a:endParaRPr lang="en-US" sz="28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2800" b="0" i="0" dirty="0">
                <a:solidFill>
                  <a:schemeClr val="accent1"/>
                </a:solidFill>
                <a:effectLst/>
                <a:latin typeface="Calibri" panose="020F0502020204030204" pitchFamily="34" charset="0"/>
                <a:cs typeface="Calibri" panose="020F0502020204030204" pitchFamily="34" charset="0"/>
              </a:rPr>
              <a:t>Doctors in major hospitals can quickly diagnose some common dangerous diseases based on the symptoms using the machine learning model, reducing the diagnosis time of the disease, and greatly improving the efficiency and accuracy of the doctor's clinical work. Through the analysis of pathological analysis of the symptoms of some diseases, this will provide more valuable rescue time for the rescue of patients, and provide strong data support to improve the efficiency of diagnosis</a:t>
            </a:r>
            <a:endParaRPr lang="en-US" sz="2800" b="0" i="0" u="none" strike="noStrike" cap="none" dirty="0">
              <a:solidFill>
                <a:schemeClr val="accent1"/>
              </a:solidFill>
              <a:latin typeface="Calibri" panose="020F0502020204030204" pitchFamily="34" charset="0"/>
              <a:ea typeface="Calibri"/>
              <a:cs typeface="Calibri" panose="020F0502020204030204" pitchFamily="34" charset="0"/>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3374805648"/>
              </p:ext>
            </p:extLst>
          </p:nvPr>
        </p:nvGraphicFramePr>
        <p:xfrm>
          <a:off x="615820" y="1790465"/>
          <a:ext cx="11178074" cy="4815240"/>
        </p:xfrm>
        <a:graphic>
          <a:graphicData uri="http://schemas.openxmlformats.org/drawingml/2006/table">
            <a:tbl>
              <a:tblPr firstRow="1" bandRow="1">
                <a:tableStyleId>{5C22544A-7EE6-4342-B048-85BDC9FD1C3A}</a:tableStyleId>
              </a:tblPr>
              <a:tblGrid>
                <a:gridCol w="2203826">
                  <a:extLst>
                    <a:ext uri="{9D8B030D-6E8A-4147-A177-3AD203B41FA5}">
                      <a16:colId xmlns:a16="http://schemas.microsoft.com/office/drawing/2014/main" val="1111254410"/>
                    </a:ext>
                  </a:extLst>
                </a:gridCol>
                <a:gridCol w="850848">
                  <a:extLst>
                    <a:ext uri="{9D8B030D-6E8A-4147-A177-3AD203B41FA5}">
                      <a16:colId xmlns:a16="http://schemas.microsoft.com/office/drawing/2014/main" val="1968346851"/>
                    </a:ext>
                  </a:extLst>
                </a:gridCol>
                <a:gridCol w="1778054">
                  <a:extLst>
                    <a:ext uri="{9D8B030D-6E8A-4147-A177-3AD203B41FA5}">
                      <a16:colId xmlns:a16="http://schemas.microsoft.com/office/drawing/2014/main" val="798510908"/>
                    </a:ext>
                  </a:extLst>
                </a:gridCol>
                <a:gridCol w="4109730">
                  <a:extLst>
                    <a:ext uri="{9D8B030D-6E8A-4147-A177-3AD203B41FA5}">
                      <a16:colId xmlns:a16="http://schemas.microsoft.com/office/drawing/2014/main" val="3570415204"/>
                    </a:ext>
                  </a:extLst>
                </a:gridCol>
                <a:gridCol w="2235616">
                  <a:extLst>
                    <a:ext uri="{9D8B030D-6E8A-4147-A177-3AD203B41FA5}">
                      <a16:colId xmlns:a16="http://schemas.microsoft.com/office/drawing/2014/main" val="1399293989"/>
                    </a:ext>
                  </a:extLst>
                </a:gridCol>
              </a:tblGrid>
              <a:tr h="250502">
                <a:tc>
                  <a:txBody>
                    <a:bodyPr/>
                    <a:lstStyle/>
                    <a:p>
                      <a:r>
                        <a:rPr lang="en-US" sz="1200" dirty="0"/>
                        <a:t>Title of the paper</a:t>
                      </a:r>
                    </a:p>
                  </a:txBody>
                  <a:tcPr/>
                </a:tc>
                <a:tc>
                  <a:txBody>
                    <a:bodyPr/>
                    <a:lstStyle/>
                    <a:p>
                      <a:r>
                        <a:rPr lang="en-US" sz="1200" dirty="0"/>
                        <a:t>Year of Publication</a:t>
                      </a:r>
                    </a:p>
                  </a:txBody>
                  <a:tcPr/>
                </a:tc>
                <a:tc>
                  <a:txBody>
                    <a:bodyPr/>
                    <a:lstStyle/>
                    <a:p>
                      <a:r>
                        <a:rPr lang="en-US" sz="1200" dirty="0"/>
                        <a:t>Journal/Conference Name</a:t>
                      </a:r>
                    </a:p>
                  </a:txBody>
                  <a:tcPr/>
                </a:tc>
                <a:tc>
                  <a:txBody>
                    <a:bodyPr/>
                    <a:lstStyle/>
                    <a:p>
                      <a:r>
                        <a:rPr lang="en-US" sz="1200" dirty="0"/>
                        <a:t>Advantages</a:t>
                      </a:r>
                    </a:p>
                  </a:txBody>
                  <a:tcPr/>
                </a:tc>
                <a:tc>
                  <a:txBody>
                    <a:bodyPr/>
                    <a:lstStyle/>
                    <a:p>
                      <a:r>
                        <a:rPr lang="en-US" sz="1200" dirty="0"/>
                        <a:t>Limitations</a:t>
                      </a:r>
                    </a:p>
                  </a:txBody>
                  <a:tcPr/>
                </a:tc>
                <a:extLst>
                  <a:ext uri="{0D108BD9-81ED-4DB2-BD59-A6C34878D82A}">
                    <a16:rowId xmlns:a16="http://schemas.microsoft.com/office/drawing/2014/main" val="1424224"/>
                  </a:ext>
                </a:extLst>
              </a:tr>
              <a:tr h="1797720">
                <a:tc>
                  <a:txBody>
                    <a:bodyPr/>
                    <a:lstStyle/>
                    <a:p>
                      <a:pPr algn="l"/>
                      <a:r>
                        <a:rPr lang="en-US" sz="1200" b="1" dirty="0">
                          <a:effectLst/>
                          <a:latin typeface="Calibri" panose="020F0502020204030204" pitchFamily="34" charset="0"/>
                          <a:cs typeface="Calibri" panose="020F0502020204030204" pitchFamily="34" charset="0"/>
                        </a:rPr>
                        <a:t>Symptom-Based Disease Detection System In Bengali Using Convolution Neural Network</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ctr"/>
                      <a:r>
                        <a:rPr lang="en-US" sz="1200" dirty="0">
                          <a:effectLst/>
                          <a:latin typeface="Calibri" panose="020F0502020204030204" pitchFamily="34" charset="0"/>
                          <a:cs typeface="Calibri" panose="020F0502020204030204" pitchFamily="34" charset="0"/>
                        </a:rPr>
                        <a:t>2019</a:t>
                      </a:r>
                    </a:p>
                  </a:txBody>
                  <a:tcPr anchor="ctr"/>
                </a:tc>
                <a:tc>
                  <a:txBody>
                    <a:bodyPr/>
                    <a:lstStyle/>
                    <a:p>
                      <a:r>
                        <a:rPr lang="en-US" sz="1200" b="0" i="0" u="none" strike="noStrike" cap="none" dirty="0">
                          <a:solidFill>
                            <a:schemeClr val="tx1"/>
                          </a:solidFill>
                          <a:effectLst/>
                          <a:latin typeface="+mn-lt"/>
                          <a:ea typeface="+mn-ea"/>
                          <a:cs typeface="+mn-cs"/>
                          <a:sym typeface="Arial"/>
                        </a:rPr>
                        <a:t>2019 7th International Conference on Smart Computing &amp; Communications (ICSCC)</a:t>
                      </a:r>
                      <a:endParaRPr lang="en-US" sz="1200" u="none"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sz="1200" dirty="0">
                          <a:effectLst/>
                          <a:latin typeface="Calibri" panose="020F0502020204030204" pitchFamily="34" charset="0"/>
                          <a:cs typeface="Calibri" panose="020F0502020204030204" pitchFamily="34" charset="0"/>
                        </a:rPr>
                        <a:t>Represents a novel approach for symptom-based disease classification. Performance of neural network systems even with the small amount of data proves the efficiency of the system. Multilayer convolutional network creates more features while training, thus semantic representations are learned in order to text comparison. </a:t>
                      </a:r>
                    </a:p>
                  </a:txBody>
                  <a:tcPr anchor="ctr"/>
                </a:tc>
                <a:tc>
                  <a:txBody>
                    <a:bodyPr/>
                    <a:lstStyle/>
                    <a:p>
                      <a:pPr algn="l"/>
                      <a:r>
                        <a:rPr lang="en-US" sz="1200" dirty="0">
                          <a:effectLst/>
                          <a:latin typeface="Calibri" panose="020F0502020204030204" pitchFamily="34" charset="0"/>
                          <a:cs typeface="Calibri" panose="020F0502020204030204" pitchFamily="34" charset="0"/>
                        </a:rPr>
                        <a:t>Performance of voice interconnected system seem pretty low, as the text output from the system is incorrect in some cases</a:t>
                      </a:r>
                    </a:p>
                  </a:txBody>
                  <a:tcPr anchor="ctr"/>
                </a:tc>
                <a:extLst>
                  <a:ext uri="{0D108BD9-81ED-4DB2-BD59-A6C34878D82A}">
                    <a16:rowId xmlns:a16="http://schemas.microsoft.com/office/drawing/2014/main" val="847681876"/>
                  </a:ext>
                </a:extLst>
              </a:tr>
              <a:tr h="977929">
                <a:tc>
                  <a:txBody>
                    <a:bodyPr/>
                    <a:lstStyle/>
                    <a:p>
                      <a:pPr algn="l"/>
                      <a:r>
                        <a:rPr lang="en-US" sz="1200" b="1" dirty="0">
                          <a:effectLst/>
                          <a:latin typeface="Calibri" panose="020F0502020204030204" pitchFamily="34" charset="0"/>
                          <a:cs typeface="Calibri" panose="020F0502020204030204" pitchFamily="34" charset="0"/>
                        </a:rPr>
                        <a:t>Special Disease Prediction System Using Machine Learning</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ctr"/>
                      <a:r>
                        <a:rPr lang="en-US" sz="1200" dirty="0">
                          <a:effectLst/>
                          <a:latin typeface="Calibri" panose="020F0502020204030204" pitchFamily="34" charset="0"/>
                          <a:cs typeface="Calibri" panose="020F0502020204030204" pitchFamily="34" charset="0"/>
                        </a:rPr>
                        <a:t>2022</a:t>
                      </a:r>
                    </a:p>
                  </a:txBody>
                  <a:tcPr anchor="ctr"/>
                </a:tc>
                <a:tc>
                  <a:txBody>
                    <a:bodyPr/>
                    <a:lstStyle/>
                    <a:p>
                      <a:r>
                        <a:rPr lang="en-US" sz="1200" b="0" i="0" u="none" strike="noStrike" cap="none" dirty="0">
                          <a:solidFill>
                            <a:schemeClr val="dk1"/>
                          </a:solidFill>
                          <a:effectLst/>
                          <a:latin typeface="+mn-lt"/>
                          <a:ea typeface="+mn-ea"/>
                          <a:cs typeface="+mn-cs"/>
                          <a:sym typeface="Arial"/>
                        </a:rPr>
                        <a:t>2022 International Conference on Machine Learning, Big Data, Cloud and Parallel Computing (COM-IT-CON)</a:t>
                      </a:r>
                      <a:endParaRPr lang="en-US" sz="1200" u="none" dirty="0">
                        <a:latin typeface="Calibri" panose="020F0502020204030204" pitchFamily="34" charset="0"/>
                        <a:cs typeface="Calibri" panose="020F0502020204030204" pitchFamily="34" charset="0"/>
                      </a:endParaRPr>
                    </a:p>
                  </a:txBody>
                  <a:tcPr/>
                </a:tc>
                <a:tc>
                  <a:txBody>
                    <a:bodyPr/>
                    <a:lstStyle/>
                    <a:p>
                      <a:pPr algn="l"/>
                      <a:r>
                        <a:rPr lang="en-US" sz="1200" dirty="0">
                          <a:effectLst/>
                          <a:latin typeface="Calibri" panose="020F0502020204030204" pitchFamily="34" charset="0"/>
                          <a:cs typeface="Calibri" panose="020F0502020204030204" pitchFamily="34" charset="0"/>
                        </a:rPr>
                        <a:t>This program suggests an automatic diagnostic system based on user input and hence is time and money saving (which is needed for the initial diagnostic process). Accuracy is sufficiently high. </a:t>
                      </a:r>
                    </a:p>
                  </a:txBody>
                  <a:tcPr anchor="ctr"/>
                </a:tc>
                <a:tc>
                  <a:txBody>
                    <a:bodyPr/>
                    <a:lstStyle/>
                    <a:p>
                      <a:pPr algn="ctr"/>
                      <a:r>
                        <a:rPr lang="en-US" sz="1200" dirty="0">
                          <a:effectLst/>
                          <a:latin typeface="Calibri" panose="020F0502020204030204" pitchFamily="34" charset="0"/>
                          <a:cs typeface="Calibri" panose="020F0502020204030204" pitchFamily="34" charset="0"/>
                        </a:rPr>
                        <a:t>Less accuracy will be obtained if only one input is selected</a:t>
                      </a:r>
                    </a:p>
                  </a:txBody>
                  <a:tcPr anchor="ctr"/>
                </a:tc>
                <a:extLst>
                  <a:ext uri="{0D108BD9-81ED-4DB2-BD59-A6C34878D82A}">
                    <a16:rowId xmlns:a16="http://schemas.microsoft.com/office/drawing/2014/main" val="1763260453"/>
                  </a:ext>
                </a:extLst>
              </a:tr>
              <a:tr h="0">
                <a:tc>
                  <a:txBody>
                    <a:bodyPr/>
                    <a:lstStyle/>
                    <a:p>
                      <a:pPr algn="l"/>
                      <a:r>
                        <a:rPr lang="en-US" sz="1200" b="1" dirty="0">
                          <a:effectLst/>
                          <a:latin typeface="Calibri" panose="020F0502020204030204" pitchFamily="34" charset="0"/>
                          <a:cs typeface="Calibri" panose="020F0502020204030204" pitchFamily="34" charset="0"/>
                        </a:rPr>
                        <a:t>Designing Disease Prediction Model Using Machine Learning Approach</a:t>
                      </a:r>
                      <a:endParaRPr lang="en-US" sz="1200" dirty="0">
                        <a:effectLst/>
                        <a:latin typeface="Calibri" panose="020F0502020204030204" pitchFamily="34" charset="0"/>
                        <a:cs typeface="Calibri" panose="020F0502020204030204" pitchFamily="34" charset="0"/>
                      </a:endParaRPr>
                    </a:p>
                  </a:txBody>
                  <a:tcPr anchor="ctr"/>
                </a:tc>
                <a:tc>
                  <a:txBody>
                    <a:bodyPr/>
                    <a:lstStyle/>
                    <a:p>
                      <a:pPr algn="ctr"/>
                      <a:r>
                        <a:rPr lang="en-US" sz="1200" dirty="0">
                          <a:effectLst/>
                          <a:latin typeface="Calibri" panose="020F0502020204030204" pitchFamily="34" charset="0"/>
                          <a:cs typeface="Calibri" panose="020F0502020204030204" pitchFamily="34" charset="0"/>
                        </a:rPr>
                        <a:t>2019</a:t>
                      </a:r>
                    </a:p>
                  </a:txBody>
                  <a:tcPr anchor="ctr"/>
                </a:tc>
                <a:tc>
                  <a:txBody>
                    <a:bodyPr/>
                    <a:lstStyle/>
                    <a:p>
                      <a:r>
                        <a:rPr lang="en-IN" sz="1200" b="1" i="0" u="none" strike="noStrike" cap="none" dirty="0">
                          <a:solidFill>
                            <a:schemeClr val="tx1"/>
                          </a:solidFill>
                          <a:effectLst/>
                          <a:latin typeface="+mn-lt"/>
                          <a:ea typeface="+mn-ea"/>
                          <a:cs typeface="+mn-cs"/>
                          <a:sym typeface="Arial"/>
                        </a:rPr>
                        <a:t> </a:t>
                      </a:r>
                      <a:r>
                        <a:rPr lang="en-IN" sz="1200" b="0" i="0" u="none" strike="noStrike" cap="none" dirty="0">
                          <a:solidFill>
                            <a:schemeClr val="tx1"/>
                          </a:solidFill>
                          <a:effectLst/>
                          <a:latin typeface="+mn-lt"/>
                          <a:ea typeface="+mn-ea"/>
                          <a:cs typeface="+mn-cs"/>
                          <a:sym typeface="Arial"/>
                        </a:rPr>
                        <a:t>2019 3rd International Conference on Computing Methodologies and Communication (ICCMC)</a:t>
                      </a:r>
                      <a:endParaRPr lang="en-US" sz="1200" u="none"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sz="1200" dirty="0">
                          <a:effectLst/>
                          <a:latin typeface="Calibri" panose="020F0502020204030204" pitchFamily="34" charset="0"/>
                          <a:cs typeface="Calibri" panose="020F0502020204030204" pitchFamily="34" charset="0"/>
                        </a:rPr>
                        <a:t>Really high accuracy. Less time taken for clarifying large dataset.</a:t>
                      </a:r>
                    </a:p>
                  </a:txBody>
                  <a:tcPr anchor="ctr"/>
                </a:tc>
                <a:tc>
                  <a:txBody>
                    <a:bodyPr/>
                    <a:lstStyle/>
                    <a:p>
                      <a:r>
                        <a:rPr lang="en-US"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7758816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75705252"/>
              </p:ext>
            </p:extLst>
          </p:nvPr>
        </p:nvGraphicFramePr>
        <p:xfrm>
          <a:off x="467622" y="1805705"/>
          <a:ext cx="11256755" cy="4815840"/>
        </p:xfrm>
        <a:graphic>
          <a:graphicData uri="http://schemas.openxmlformats.org/drawingml/2006/table">
            <a:tbl>
              <a:tblPr firstRow="1" bandRow="1">
                <a:tableStyleId>{5C22544A-7EE6-4342-B048-85BDC9FD1C3A}</a:tableStyleId>
              </a:tblPr>
              <a:tblGrid>
                <a:gridCol w="2251351">
                  <a:extLst>
                    <a:ext uri="{9D8B030D-6E8A-4147-A177-3AD203B41FA5}">
                      <a16:colId xmlns:a16="http://schemas.microsoft.com/office/drawing/2014/main" val="1111254410"/>
                    </a:ext>
                  </a:extLst>
                </a:gridCol>
                <a:gridCol w="2251351">
                  <a:extLst>
                    <a:ext uri="{9D8B030D-6E8A-4147-A177-3AD203B41FA5}">
                      <a16:colId xmlns:a16="http://schemas.microsoft.com/office/drawing/2014/main" val="1968346851"/>
                    </a:ext>
                  </a:extLst>
                </a:gridCol>
                <a:gridCol w="2251351">
                  <a:extLst>
                    <a:ext uri="{9D8B030D-6E8A-4147-A177-3AD203B41FA5}">
                      <a16:colId xmlns:a16="http://schemas.microsoft.com/office/drawing/2014/main" val="798510908"/>
                    </a:ext>
                  </a:extLst>
                </a:gridCol>
                <a:gridCol w="2251351">
                  <a:extLst>
                    <a:ext uri="{9D8B030D-6E8A-4147-A177-3AD203B41FA5}">
                      <a16:colId xmlns:a16="http://schemas.microsoft.com/office/drawing/2014/main" val="3570415204"/>
                    </a:ext>
                  </a:extLst>
                </a:gridCol>
                <a:gridCol w="2251351">
                  <a:extLst>
                    <a:ext uri="{9D8B030D-6E8A-4147-A177-3AD203B41FA5}">
                      <a16:colId xmlns:a16="http://schemas.microsoft.com/office/drawing/2014/main" val="1399293989"/>
                    </a:ext>
                  </a:extLst>
                </a:gridCol>
              </a:tblGrid>
              <a:tr h="253032">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483662">
                <a:tc>
                  <a:txBody>
                    <a:bodyPr/>
                    <a:lstStyle/>
                    <a:p>
                      <a:pPr algn="l"/>
                      <a:r>
                        <a:rPr lang="en-US" b="1" dirty="0">
                          <a:effectLst/>
                          <a:latin typeface="Calibri" panose="020F0502020204030204" pitchFamily="34" charset="0"/>
                          <a:cs typeface="Calibri" panose="020F0502020204030204" pitchFamily="34" charset="0"/>
                        </a:rPr>
                        <a:t>Identification of Disease based on Symptoms by Employing ML</a:t>
                      </a:r>
                      <a:endParaRPr lang="en-US" dirty="0">
                        <a:effectLst/>
                        <a:latin typeface="Calibri" panose="020F0502020204030204" pitchFamily="34" charset="0"/>
                        <a:cs typeface="Calibri" panose="020F0502020204030204" pitchFamily="34" charset="0"/>
                      </a:endParaRPr>
                    </a:p>
                  </a:txBody>
                  <a:tcPr anchor="ctr"/>
                </a:tc>
                <a:tc>
                  <a:txBody>
                    <a:bodyPr/>
                    <a:lstStyle/>
                    <a:p>
                      <a:pPr algn="ctr"/>
                      <a:r>
                        <a:rPr lang="en-US" dirty="0">
                          <a:effectLst/>
                          <a:latin typeface="Calibri" panose="020F0502020204030204" pitchFamily="34" charset="0"/>
                          <a:cs typeface="Calibri" panose="020F0502020204030204" pitchFamily="34" charset="0"/>
                        </a:rPr>
                        <a:t>2022</a:t>
                      </a:r>
                    </a:p>
                  </a:txBody>
                  <a:tcPr anchor="ctr"/>
                </a:tc>
                <a:tc>
                  <a:txBody>
                    <a:bodyPr/>
                    <a:lstStyle/>
                    <a:p>
                      <a:r>
                        <a:rPr lang="en-US" sz="1400" b="1" i="0" u="none" strike="noStrike" cap="none" dirty="0">
                          <a:solidFill>
                            <a:schemeClr val="tx1"/>
                          </a:solidFill>
                          <a:effectLst/>
                          <a:latin typeface="Calibri" panose="020F0502020204030204" pitchFamily="34" charset="0"/>
                          <a:ea typeface="+mn-ea"/>
                          <a:cs typeface="Calibri" panose="020F0502020204030204" pitchFamily="34" charset="0"/>
                          <a:sym typeface="Arial"/>
                        </a:rPr>
                        <a:t>Published in </a:t>
                      </a:r>
                      <a:r>
                        <a:rPr lang="en-US" sz="1400" b="0" i="0" u="none" strike="noStrike" cap="none" dirty="0">
                          <a:solidFill>
                            <a:schemeClr val="tx1"/>
                          </a:solidFill>
                          <a:effectLst/>
                          <a:latin typeface="Calibri" panose="020F0502020204030204" pitchFamily="34" charset="0"/>
                          <a:ea typeface="+mn-ea"/>
                          <a:cs typeface="Calibri" panose="020F0502020204030204" pitchFamily="34" charset="0"/>
                          <a:sym typeface="Arial"/>
                        </a:rPr>
                        <a:t>2022 International Conference on Inventive Computation Technologies (ICICT)</a:t>
                      </a:r>
                      <a:endParaRPr lang="en-US" sz="1400"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sz="1100" dirty="0">
                          <a:effectLst/>
                          <a:latin typeface="Calibri" panose="020F0502020204030204" pitchFamily="34" charset="0"/>
                          <a:cs typeface="Calibri" panose="020F0502020204030204" pitchFamily="34" charset="0"/>
                        </a:rPr>
                        <a:t>This concept would help to reduce the expense of treating the sickness while also improving the process of recovery. By implementing this recommended concept into action, users can skip the time-consuming process of visiting clinics by using this software program from wherever they may be. </a:t>
                      </a:r>
                    </a:p>
                  </a:txBody>
                  <a:tcPr anchor="ctr"/>
                </a:tc>
                <a:tc>
                  <a:txBody>
                    <a:bodyPr/>
                    <a:lstStyle/>
                    <a:p>
                      <a:pPr algn="l"/>
                      <a:r>
                        <a:rPr lang="en-US" dirty="0">
                          <a:effectLst/>
                          <a:latin typeface="Calibri" panose="020F0502020204030204" pitchFamily="34" charset="0"/>
                          <a:cs typeface="Calibri" panose="020F0502020204030204" pitchFamily="34" charset="0"/>
                        </a:rPr>
                        <a:t>Performance of voice interconnected system seem pretty low, as the text output from the system is incorrect in some cases</a:t>
                      </a:r>
                    </a:p>
                  </a:txBody>
                  <a:tcPr anchor="ctr"/>
                </a:tc>
                <a:extLst>
                  <a:ext uri="{0D108BD9-81ED-4DB2-BD59-A6C34878D82A}">
                    <a16:rowId xmlns:a16="http://schemas.microsoft.com/office/drawing/2014/main" val="847681876"/>
                  </a:ext>
                </a:extLst>
              </a:tr>
              <a:tr h="1094201">
                <a:tc>
                  <a:txBody>
                    <a:bodyPr/>
                    <a:lstStyle/>
                    <a:p>
                      <a:pPr algn="l"/>
                      <a:r>
                        <a:rPr lang="en-US" b="1" dirty="0">
                          <a:effectLst/>
                          <a:latin typeface="Calibri" panose="020F0502020204030204" pitchFamily="34" charset="0"/>
                          <a:cs typeface="Calibri" panose="020F0502020204030204" pitchFamily="34" charset="0"/>
                        </a:rPr>
                        <a:t>Disease Prediction using machine learning algorithms</a:t>
                      </a:r>
                      <a:endParaRPr lang="en-US" dirty="0">
                        <a:effectLst/>
                        <a:latin typeface="Calibri" panose="020F0502020204030204" pitchFamily="34" charset="0"/>
                        <a:cs typeface="Calibri" panose="020F0502020204030204" pitchFamily="34" charset="0"/>
                      </a:endParaRPr>
                    </a:p>
                  </a:txBody>
                  <a:tcPr anchor="ctr"/>
                </a:tc>
                <a:tc>
                  <a:txBody>
                    <a:bodyPr/>
                    <a:lstStyle/>
                    <a:p>
                      <a:pPr algn="ctr"/>
                      <a:r>
                        <a:rPr lang="en-US" dirty="0">
                          <a:effectLst/>
                          <a:latin typeface="Calibri" panose="020F0502020204030204" pitchFamily="34" charset="0"/>
                          <a:cs typeface="Calibri" panose="020F0502020204030204" pitchFamily="34" charset="0"/>
                        </a:rPr>
                        <a:t>2022</a:t>
                      </a:r>
                    </a:p>
                  </a:txBody>
                  <a:tcPr anchor="ctr"/>
                </a:tc>
                <a:tc>
                  <a:txBody>
                    <a:bodyPr/>
                    <a:lstStyle/>
                    <a:p>
                      <a:r>
                        <a:rPr lang="en-US" sz="1400" b="1" i="0" u="none" strike="noStrike" cap="none" dirty="0">
                          <a:solidFill>
                            <a:schemeClr val="tx1"/>
                          </a:solidFill>
                          <a:effectLst/>
                          <a:latin typeface="Calibri" panose="020F0502020204030204" pitchFamily="34" charset="0"/>
                          <a:ea typeface="+mn-ea"/>
                          <a:cs typeface="Calibri" panose="020F0502020204030204" pitchFamily="34" charset="0"/>
                          <a:sym typeface="Arial"/>
                        </a:rPr>
                        <a:t>Published in </a:t>
                      </a:r>
                      <a:r>
                        <a:rPr lang="en-US" sz="1400" b="0" i="0" u="none" strike="noStrike" cap="none" dirty="0">
                          <a:solidFill>
                            <a:schemeClr val="tx1"/>
                          </a:solidFill>
                          <a:effectLst/>
                          <a:latin typeface="Calibri" panose="020F0502020204030204" pitchFamily="34" charset="0"/>
                          <a:ea typeface="+mn-ea"/>
                          <a:cs typeface="Calibri" panose="020F0502020204030204" pitchFamily="34" charset="0"/>
                          <a:sym typeface="Arial"/>
                        </a:rPr>
                        <a:t>2022 2nd International Conference on Advance Computing and Innovative Technologies in Engineering (ICACITE)</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sz="1100" dirty="0">
                          <a:effectLst/>
                          <a:latin typeface="Calibri" panose="020F0502020204030204" pitchFamily="34" charset="0"/>
                          <a:cs typeface="Calibri" panose="020F0502020204030204" pitchFamily="34" charset="0"/>
                        </a:rPr>
                        <a:t>There are numerous advantages of ML. Machine Learning is responsible for cutting the workload and time since, the algorithm does the hard work. Since, ML is reliable and </a:t>
                      </a:r>
                      <a:r>
                        <a:rPr lang="en-US" sz="1100" dirty="0" err="1">
                          <a:effectLst/>
                          <a:latin typeface="Calibri" panose="020F0502020204030204" pitchFamily="34" charset="0"/>
                          <a:cs typeface="Calibri" panose="020F0502020204030204" pitchFamily="34" charset="0"/>
                        </a:rPr>
                        <a:t>enchances</a:t>
                      </a:r>
                      <a:r>
                        <a:rPr lang="en-US" sz="1100" dirty="0">
                          <a:effectLst/>
                          <a:latin typeface="Calibri" panose="020F0502020204030204" pitchFamily="34" charset="0"/>
                          <a:cs typeface="Calibri" panose="020F0502020204030204" pitchFamily="34" charset="0"/>
                        </a:rPr>
                        <a:t> creativity, it is used in every industry </a:t>
                      </a:r>
                    </a:p>
                  </a:txBody>
                  <a:tcPr anchor="b"/>
                </a:tc>
                <a:tc>
                  <a:txBody>
                    <a:bodyPr/>
                    <a:lstStyle/>
                    <a:p>
                      <a:pPr algn="ctr"/>
                      <a:r>
                        <a:rPr lang="en-US" dirty="0">
                          <a:effectLst/>
                          <a:latin typeface="Calibri" panose="020F0502020204030204" pitchFamily="34" charset="0"/>
                          <a:cs typeface="Calibri" panose="020F0502020204030204" pitchFamily="34" charset="0"/>
                        </a:rPr>
                        <a:t>Less accuracy will be obtained if only one input is selected</a:t>
                      </a:r>
                    </a:p>
                  </a:txBody>
                  <a:tcPr anchor="ctr"/>
                </a:tc>
                <a:extLst>
                  <a:ext uri="{0D108BD9-81ED-4DB2-BD59-A6C34878D82A}">
                    <a16:rowId xmlns:a16="http://schemas.microsoft.com/office/drawing/2014/main" val="2424476626"/>
                  </a:ext>
                </a:extLst>
              </a:tr>
              <a:tr h="1224021">
                <a:tc>
                  <a:txBody>
                    <a:bodyPr/>
                    <a:lstStyle/>
                    <a:p>
                      <a:pPr algn="ctr"/>
                      <a:r>
                        <a:rPr lang="en-US" b="1" dirty="0">
                          <a:effectLst/>
                          <a:latin typeface="Calibri" panose="020F0502020204030204" pitchFamily="34" charset="0"/>
                          <a:cs typeface="Calibri" panose="020F0502020204030204" pitchFamily="34" charset="0"/>
                        </a:rPr>
                        <a:t>Machine-Learning-Based Disease Diagnosis: A Comprehensive Review </a:t>
                      </a:r>
                      <a:endParaRPr lang="en-US" dirty="0">
                        <a:effectLst/>
                        <a:latin typeface="Calibri" panose="020F0502020204030204" pitchFamily="34" charset="0"/>
                        <a:cs typeface="Calibri" panose="020F0502020204030204" pitchFamily="34" charset="0"/>
                      </a:endParaRPr>
                    </a:p>
                  </a:txBody>
                  <a:tcPr anchor="ctr"/>
                </a:tc>
                <a:tc>
                  <a:txBody>
                    <a:bodyPr/>
                    <a:lstStyle/>
                    <a:p>
                      <a:pPr algn="ctr"/>
                      <a:r>
                        <a:rPr lang="en-US" dirty="0">
                          <a:effectLst/>
                          <a:latin typeface="Calibri" panose="020F0502020204030204" pitchFamily="34" charset="0"/>
                          <a:cs typeface="Calibri" panose="020F0502020204030204" pitchFamily="34" charset="0"/>
                        </a:rPr>
                        <a:t>2022</a:t>
                      </a:r>
                    </a:p>
                  </a:txBody>
                  <a:tcPr anchor="ctr"/>
                </a:tc>
                <a:tc>
                  <a:txBody>
                    <a:bodyPr/>
                    <a:lstStyle/>
                    <a:p>
                      <a:r>
                        <a:rPr lang="en-US" sz="1400" b="0" i="0" u="none" strike="noStrike" cap="none" dirty="0">
                          <a:solidFill>
                            <a:schemeClr val="tx1"/>
                          </a:solidFill>
                          <a:effectLst/>
                          <a:latin typeface="Calibri" panose="020F0502020204030204" pitchFamily="34" charset="0"/>
                          <a:ea typeface="+mn-ea"/>
                          <a:cs typeface="Calibri" panose="020F0502020204030204" pitchFamily="34" charset="0"/>
                          <a:sym typeface="Arial"/>
                        </a:rPr>
                        <a:t>Published: 15 March 2022</a:t>
                      </a:r>
                      <a:endParaRPr lang="en-US" dirty="0">
                        <a:solidFill>
                          <a:schemeClr val="tx1"/>
                        </a:solidFill>
                        <a:latin typeface="Calibri" panose="020F0502020204030204" pitchFamily="34" charset="0"/>
                        <a:cs typeface="Calibri" panose="020F0502020204030204" pitchFamily="34" charset="0"/>
                      </a:endParaRPr>
                    </a:p>
                  </a:txBody>
                  <a:tcPr/>
                </a:tc>
                <a:tc>
                  <a:txBody>
                    <a:bodyPr/>
                    <a:lstStyle/>
                    <a:p>
                      <a:pPr algn="l"/>
                      <a:r>
                        <a:rPr lang="en-US" sz="1100" dirty="0">
                          <a:effectLst/>
                          <a:latin typeface="Calibri" panose="020F0502020204030204" pitchFamily="34" charset="0"/>
                          <a:cs typeface="Calibri" panose="020F0502020204030204" pitchFamily="34" charset="0"/>
                        </a:rPr>
                        <a:t>It can minimize computational complexity while simulating the expert radiologist’s reasoning and style. If the user inputs parameters such as contour, form, and density, the algorithm offers a cancer categorization based on their preferred method </a:t>
                      </a:r>
                    </a:p>
                  </a:txBody>
                  <a:tcPr anchor="ctr"/>
                </a:tc>
                <a:tc>
                  <a:txBody>
                    <a:bodyPr/>
                    <a:lstStyle/>
                    <a:p>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68419853"/>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925" y="1903925"/>
            <a:ext cx="9601200" cy="343202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US" sz="2400" b="0" i="0" dirty="0">
                <a:solidFill>
                  <a:schemeClr val="tx2"/>
                </a:solidFill>
                <a:effectLst/>
                <a:latin typeface="Helvetica" panose="020B0604020202020204" pitchFamily="34" charset="0"/>
                <a:cs typeface="Helvetica" panose="020B0604020202020204" pitchFamily="34" charset="0"/>
              </a:rPr>
              <a:t>Data preparation is the primary step for any machine learning problem. We will be using a dataset from Kaggle for this problem.</a:t>
            </a:r>
          </a:p>
          <a:p>
            <a:pPr marL="457200" marR="0" lvl="0" indent="-381000" algn="just" rtl="0">
              <a:lnSpc>
                <a:spcPct val="100000"/>
              </a:lnSpc>
              <a:spcBef>
                <a:spcPts val="0"/>
              </a:spcBef>
              <a:spcAft>
                <a:spcPts val="0"/>
              </a:spcAft>
              <a:buClr>
                <a:schemeClr val="accent1"/>
              </a:buClr>
              <a:buSzPts val="2400"/>
              <a:buFont typeface="Calibri"/>
              <a:buChar char="●"/>
            </a:pPr>
            <a:r>
              <a:rPr lang="en-US" sz="2400" b="0" i="0" dirty="0">
                <a:solidFill>
                  <a:schemeClr val="tx2"/>
                </a:solidFill>
                <a:effectLst/>
                <a:latin typeface="Helvetica" panose="020B0604020202020204" pitchFamily="34" charset="0"/>
                <a:cs typeface="Helvetica" panose="020B0604020202020204" pitchFamily="34" charset="0"/>
              </a:rPr>
              <a:t>Data cleaning and EDA is performed, the prognosis is a string type and is encoded to numerical form using a label encoder which takes values from 0 to n-1.</a:t>
            </a:r>
          </a:p>
          <a:p>
            <a:pPr marL="457200" marR="0" lvl="0" indent="-381000" algn="just" rtl="0">
              <a:lnSpc>
                <a:spcPct val="100000"/>
              </a:lnSpc>
              <a:spcBef>
                <a:spcPts val="0"/>
              </a:spcBef>
              <a:spcAft>
                <a:spcPts val="0"/>
              </a:spcAft>
              <a:buClr>
                <a:schemeClr val="accent1"/>
              </a:buClr>
              <a:buSzPts val="2400"/>
              <a:buFont typeface="Calibri"/>
              <a:buChar char="●"/>
            </a:pPr>
            <a:r>
              <a:rPr lang="en-US" sz="2400" b="0" i="0" dirty="0">
                <a:solidFill>
                  <a:schemeClr val="tx2"/>
                </a:solidFill>
                <a:effectLst/>
                <a:latin typeface="Helvetica" panose="020B0604020202020204" pitchFamily="34" charset="0"/>
                <a:cs typeface="Helvetica" panose="020B0604020202020204" pitchFamily="34" charset="0"/>
              </a:rPr>
              <a:t>After gathering and cleaning the data, the data is ready and can be used to train a machine learning model. We will be using this cleaned data to train the Support Vector Classifier, Naive Bayes Classifier, and Random Forest Classifier.</a:t>
            </a:r>
            <a:endParaRPr sz="2400" dirty="0">
              <a:solidFill>
                <a:schemeClr val="tx2"/>
              </a:solidFill>
              <a:latin typeface="Helvetica" panose="020B0604020202020204" pitchFamily="34" charset="0"/>
              <a:ea typeface="Calibri"/>
              <a:cs typeface="Helvetica" panose="020B0604020202020204" pitchFamily="34" charset="0"/>
              <a:sym typeface="Calibri"/>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RMSE value for Random Forest Classifier is 4.847 indicating low error.</a:t>
            </a:r>
          </a:p>
          <a:p>
            <a:pPr marL="533400" indent="-457200" algn="jus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RMSE value for Random Forest Classifier is 5.959 indicating low but the highest of the errors of the 3 models.</a:t>
            </a:r>
          </a:p>
          <a:p>
            <a:pPr marL="533400" indent="-457200" algn="jus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RMSE value for Support Vector Classifier is 4.839 indicating least error.</a:t>
            </a:r>
          </a:p>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There are 3 models used which have their own accuracies, we combine the three models to give a single model too and the output disease will be a mode of the 3 models’ output.</a:t>
            </a:r>
          </a:p>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Support Vector Classifier gives an accuracy of 0.94207</a:t>
            </a:r>
          </a:p>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Gaussian Naive Bayes Classifier gives an accuracy of 0.86890</a:t>
            </a:r>
          </a:p>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Random Forest Classifier gives an accuracy of 0.94207</a:t>
            </a:r>
          </a:p>
          <a:p>
            <a:pPr marL="533400" marR="0" lvl="0" indent="-457200" algn="just" rtl="0">
              <a:lnSpc>
                <a:spcPct val="100000"/>
              </a:lnSpc>
              <a:spcBef>
                <a:spcPts val="0"/>
              </a:spcBef>
              <a:spcAft>
                <a:spcPts val="0"/>
              </a:spcAft>
              <a:buClr>
                <a:schemeClr val="accent1"/>
              </a:buClr>
              <a:buSzPts val="2400"/>
              <a:buFont typeface="Arial" panose="020B0604020202020204" pitchFamily="34" charset="0"/>
              <a:buChar char="•"/>
            </a:pPr>
            <a:r>
              <a:rPr lang="en-US" sz="2400" dirty="0">
                <a:solidFill>
                  <a:schemeClr val="accent1"/>
                </a:solidFill>
                <a:latin typeface="Calibri"/>
                <a:ea typeface="Calibri"/>
                <a:cs typeface="Calibri"/>
                <a:sym typeface="Calibri"/>
              </a:rPr>
              <a:t>The overall combined model has an accuracy of 0.92857</a:t>
            </a: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70907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4" y="3352800"/>
            <a:ext cx="3120997"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dirty="0">
                <a:solidFill>
                  <a:schemeClr val="accent1"/>
                </a:solidFill>
                <a:latin typeface="Trebuchet MS"/>
                <a:ea typeface="Trebuchet MS"/>
                <a:cs typeface="Trebuchet MS"/>
                <a:sym typeface="Trebuchet MS"/>
              </a:rPr>
              <a:t>Thank You</a:t>
            </a:r>
            <a:endParaRPr sz="1400" b="0" i="0" u="none" strike="noStrike" cap="none" dirty="0">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956</Words>
  <Application>Microsoft Office PowerPoint</Application>
  <PresentationFormat>Widescreen</PresentationFormat>
  <Paragraphs>90</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Trebuchet MS</vt:lpstr>
      <vt:lpstr>Calibri</vt:lpstr>
      <vt:lpstr>Helvetica</vt:lpstr>
      <vt:lpstr>Montserrat Medium</vt:lpstr>
      <vt:lpstr>Montserrat ExtraBold</vt:lpstr>
      <vt:lpstr>Montserrat</vt:lpstr>
      <vt:lpstr>Futuristic Background by Slidesgo</vt:lpstr>
      <vt:lpstr>Disease Prediction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Kokila Paramanandam</dc:creator>
  <cp:lastModifiedBy>EC CSE 5D NILESH RAVICHANDRAN</cp:lastModifiedBy>
  <cp:revision>16</cp:revision>
  <dcterms:modified xsi:type="dcterms:W3CDTF">2022-11-18T04:12:36Z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2022-11-16T17:36:28Z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6b0f0f1e-b712-4984-82c7-db8a875821df</vt:lpwstr>
  </property>
  <property fmtid="{D5CDD505-2E9C-101B-9397-08002B2CF9AE}" pid="7" name="MSIP_Label_defa4170-0d19-0005-0004-bc88714345d2_ActionId">
    <vt:lpwstr>783a0b57-568e-4dcf-a138-7a939f80b9d7</vt:lpwstr>
  </property>
  <property fmtid="{D5CDD505-2E9C-101B-9397-08002B2CF9AE}" pid="8" name="MSIP_Label_defa4170-0d19-0005-0004-bc88714345d2_ContentBits">
    <vt:lpwstr>0</vt:lpwstr>
  </property>
</Properties>
</file>